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Source Code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163e0b1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163e0b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3163e0b18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3163e0b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3163e0b18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3163e0b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163e0b18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3163e0b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af1a12e98_0_4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af1a12e98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af1a12e98_0_5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af1a12e98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af1a12e98_0_5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af1a12e9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af1a12e98_0_5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af1a12e98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3163e0b18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3163e0b1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af1a12e98_0_4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af1a12e9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f1a12e98_0_4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af1a12e9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af1a12e98_0_4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af1a12e9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edb6fd1f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edb6fd1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3163e0b18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3163e0b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3163e0b18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3163e0b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3163e0b18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3163e0b1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hyperlink" Target="https://docs.opencv.org/master/de/da9/tutorial_template_match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hyperlink" Target="https://docs.opencv.org/3.4/db/d28/tutorial_cascade_classifier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pystyle.info/opencv-background-substraction/" TargetMode="External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docs.opencv.org/3.4/da/d9d/tutorial_dnn_yolo.html" TargetMode="External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oreilly.co.jp/books/9784873119410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oreilly.co.jp/books/9784873119410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506.02640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cv.org/" TargetMode="External"/><Relationship Id="rId4" Type="http://schemas.openxmlformats.org/officeDocument/2006/relationships/hyperlink" Target="https://opensource.org/licenses/BSD-3-Clause" TargetMode="External"/><Relationship Id="rId5" Type="http://schemas.openxmlformats.org/officeDocument/2006/relationships/hyperlink" Target="https://licenses.opensource.jp/BSD-3-Clause/BSD-3-Clause.html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docs.opencv.org/master/d1/dfb/intro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docs.opencv.org/3.4/dc/dd3/tutorial_gausian_median_blur_bilateral_filter.html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docs.opencv.org/3.4/db/df6/tutorial_erosion_dilatation.html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pencv.org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pystyle.info/opencv-change-contrast-and-brightness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074525" y="1596775"/>
            <a:ext cx="35178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/>
              <a:t>ICT同好会</a:t>
            </a:r>
            <a:endParaRPr sz="4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726925" y="4146075"/>
            <a:ext cx="3048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2021.8.3　三尾</a:t>
            </a:r>
            <a:endParaRPr sz="20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81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＜テンプレートマッチング＞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50" y="2143255"/>
            <a:ext cx="5240325" cy="18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8725" y="2970076"/>
            <a:ext cx="2059675" cy="17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281000" y="4519075"/>
            <a:ext cx="59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https://docs.opencv.org/master/de/da9/tutorial_template_matching.html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3832250" y="2130775"/>
            <a:ext cx="242100" cy="21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921066">
            <a:off x="3905891" y="1794926"/>
            <a:ext cx="3722617" cy="826847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＜</a:t>
            </a:r>
            <a:r>
              <a:rPr lang="ja" sz="2000"/>
              <a:t>顔の検出＞</a:t>
            </a:r>
            <a:endParaRPr sz="2000"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375" y="1845875"/>
            <a:ext cx="3381300" cy="26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282250" y="4521425"/>
            <a:ext cx="61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https://docs.opencv.org/3.4/db/d28/tutorial_cascade_classifier.html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＜</a:t>
            </a:r>
            <a:r>
              <a:rPr lang="ja" sz="2000"/>
              <a:t>背景差分からの物体検出</a:t>
            </a:r>
            <a:r>
              <a:rPr lang="ja" sz="2000"/>
              <a:t>＞</a:t>
            </a:r>
            <a:endParaRPr sz="2000"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282250" y="4521425"/>
            <a:ext cx="61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https://pystyle.info/opencv-background-substraction/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8475" y="1787350"/>
            <a:ext cx="3820467" cy="27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＜</a:t>
            </a:r>
            <a:r>
              <a:rPr lang="ja" sz="2000"/>
              <a:t>物体検出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281000" y="4519075"/>
            <a:ext cx="59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https://docs.opencv.org/3.4/da/d9d/tutorial_dnn_yolo.html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1250" y="1709300"/>
            <a:ext cx="3558826" cy="2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インストールコマンド　(コピペ推奨)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　　参考資料：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Raspberry Pi クックブック(3版)</a:t>
            </a:r>
            <a:r>
              <a:rPr lang="ja" sz="2000"/>
              <a:t> レシピ8.1</a:t>
            </a:r>
            <a:endParaRPr sz="2000"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3. </a:t>
            </a:r>
            <a:r>
              <a:rPr lang="ja" sz="2200"/>
              <a:t>OpenCVのインストール</a:t>
            </a:r>
            <a:endParaRPr sz="2200"/>
          </a:p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575775" y="1274350"/>
            <a:ext cx="8037900" cy="3087300"/>
          </a:xfrm>
          <a:prstGeom prst="bevel">
            <a:avLst>
              <a:gd fmla="val 2526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関連ライブラリのインストール (インストール先はraspberry pi)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apt update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apt install libhdf5-dev libhdf5-serial-dev libhdf5-103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apt install libqtgui4 libqtwebkit4 libqt4-test python3-pyqt5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パッケージ管理ソフトpipのバージョンアップ？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wget https://bootstrap.pypa.io/get-pip.py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python3 get-pip.py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apt install libatlas-base-dev libjasper-dev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OpenCVのインストール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sudo pip install opencv-contrib-python==4.1.0.25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pip install imutils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インストールの確認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　　参考資料：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Raspberry Pi クックブック(3版)</a:t>
            </a:r>
            <a:r>
              <a:rPr lang="ja" sz="2000"/>
              <a:t> レシピ8.1</a:t>
            </a:r>
            <a:endParaRPr sz="2000"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3. OpenCVのインストール</a:t>
            </a:r>
            <a:endParaRPr sz="2200"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575775" y="1274350"/>
            <a:ext cx="8037900" cy="3087300"/>
          </a:xfrm>
          <a:prstGeom prst="bevel">
            <a:avLst>
              <a:gd fmla="val 2526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ターミナル上でPython実行環境へ移行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$ python3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OpenCVが</a:t>
            </a:r>
            <a:r>
              <a:rPr lang="ja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読み込めるかどうかの確認</a:t>
            </a:r>
            <a:endParaRPr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&gt;&gt;&gt; import cv2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　→　これを打ったあと、エラーが出ずに【&gt;&gt;&gt;　　】という出力になっていれば成功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Source Code Pro"/>
                <a:ea typeface="Source Code Pro"/>
                <a:cs typeface="Source Code Pro"/>
                <a:sym typeface="Source Code Pro"/>
              </a:rPr>
              <a:t>&gt;&gt;&gt; exit()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＜本日行ったこと＞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　・OpenCVの学習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　・OpenCVのインストール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今回は少し退屈な部分でした。ただ、OpenCVで簡単に【人の顔を検出するアプリ】を作れたり、物体検出を楽に行うことができます。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今後、おもしろい応用ができるようになるはずです。</a:t>
            </a:r>
            <a:endParaRPr sz="2000"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4. </a:t>
            </a:r>
            <a:r>
              <a:rPr lang="ja" sz="2200"/>
              <a:t>次回について</a:t>
            </a:r>
            <a:endParaRPr sz="2200"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＜</a:t>
            </a:r>
            <a:r>
              <a:rPr lang="ja" sz="2000"/>
              <a:t>次回の実施事項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　・</a:t>
            </a:r>
            <a:r>
              <a:rPr lang="ja" sz="2000"/>
              <a:t>人の顔を検出するプログラム作成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　・</a:t>
            </a:r>
            <a:r>
              <a:rPr lang="ja" sz="2000"/>
              <a:t>物体検出プログラム作成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</a:t>
            </a:r>
            <a:r>
              <a:rPr lang="ja" sz="2000"/>
              <a:t>次回はカメラを使って少し遊んでみましょう。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少しずつ難しくなりますが、実力も身についていっています。</a:t>
            </a:r>
            <a:endParaRPr sz="2000"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4. 次回について</a:t>
            </a:r>
            <a:endParaRPr sz="2200"/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＜</a:t>
            </a:r>
            <a:r>
              <a:rPr lang="ja" sz="2000"/>
              <a:t>ちょっとやってみたいこと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</a:t>
            </a:r>
            <a:r>
              <a:rPr lang="ja" sz="2000"/>
              <a:t>ちなみに私は、平滑化,膨張収縮等は使っており、顔検出は作ったことあります。調べていたやってみたいと思ったのは、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YOLOによる物体検出</a:t>
            </a:r>
            <a:r>
              <a:rPr lang="ja" sz="2000"/>
              <a:t>、背景差分での物体検出、テンプレートマッチングですね。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みなさんが興味あるものを、teams等で投稿して共有していただけますとうれしいです。</a:t>
            </a:r>
            <a:endParaRPr sz="2000"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</a:t>
            </a:r>
            <a:r>
              <a:rPr lang="ja" sz="2200"/>
              <a:t>雑談</a:t>
            </a:r>
            <a:endParaRPr sz="2200"/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砂漠で手に羽を持つ、白いタンクトップとショートパンツ姿の若い女性" id="262" name="Google Shape;262;p31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4054200" y="0"/>
            <a:ext cx="5089800" cy="9750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ご清聴ありがとうございました。　</a:t>
            </a:r>
            <a:endParaRPr sz="2200"/>
          </a:p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28575" y="1633950"/>
            <a:ext cx="40470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b="1" lang="ja" sz="3100"/>
              <a:t>前回の復習</a:t>
            </a:r>
            <a:endParaRPr b="1"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b="1" lang="ja" sz="3100"/>
              <a:t>OpenCVの御紹介</a:t>
            </a:r>
            <a:endParaRPr b="1"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b="1" lang="ja" sz="3100"/>
              <a:t>OpenCV install</a:t>
            </a:r>
            <a:endParaRPr b="1"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AutoNum type="arabicPeriod"/>
            </a:pPr>
            <a:r>
              <a:rPr b="1" lang="ja" sz="3100"/>
              <a:t>次回について</a:t>
            </a:r>
            <a:endParaRPr b="1" sz="3100"/>
          </a:p>
        </p:txBody>
      </p:sp>
      <p:pic>
        <p:nvPicPr>
          <p:cNvPr descr="カリフォルニアのスケートパークでジャンプする男性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41127" t="0"/>
          <a:stretch/>
        </p:blipFill>
        <p:spPr>
          <a:xfrm>
            <a:off x="457200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0" y="0"/>
            <a:ext cx="4572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Agenda</a:t>
            </a:r>
            <a:endParaRPr sz="22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＜前回の実施事項＞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・Pythonに関する基礎学習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今回から進める画像関係の話では、特にリスト形式(正確に言えばnumpy.array)をよく使います。</a:t>
            </a:r>
            <a:endParaRPr sz="20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1. 前回の復習</a:t>
            </a:r>
            <a:endParaRPr sz="22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　2-1. OpenCVとは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　2-2. 何ができるのか</a:t>
            </a:r>
            <a:endParaRPr sz="2000"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</a:t>
            </a:r>
            <a:r>
              <a:rPr lang="ja" sz="2200"/>
              <a:t>OpenCVの御紹介</a:t>
            </a:r>
            <a:endParaRPr sz="22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2-1. </a:t>
            </a:r>
            <a:r>
              <a:rPr lang="ja" sz="2000"/>
              <a:t>OpenCVとは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オープンソースの機械学習,コンピュータビジョンのライブ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ラリです。(</a:t>
            </a:r>
            <a:r>
              <a:rPr lang="ja" sz="2000"/>
              <a:t>OpenCV 2以降はC++で作成されているよう)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【特徴】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・Open Source (</a:t>
            </a:r>
            <a:r>
              <a:rPr lang="ja" sz="2000" u="sng">
                <a:solidFill>
                  <a:schemeClr val="hlink"/>
                </a:solidFill>
                <a:hlinkClick r:id="rId4"/>
              </a:rPr>
              <a:t>BSD 3-Clause License</a:t>
            </a:r>
            <a:r>
              <a:rPr lang="ja" sz="2000"/>
              <a:t> </a:t>
            </a:r>
            <a:r>
              <a:rPr lang="ja" sz="2000" u="sng">
                <a:solidFill>
                  <a:schemeClr val="hlink"/>
                </a:solidFill>
                <a:hlinkClick r:id="rId5"/>
              </a:rPr>
              <a:t>和文?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・リアルタイムアプリケーションとして最適化している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・複数の言語で使用可能　(C++, Python, Java)</a:t>
            </a:r>
            <a:endParaRPr sz="2000"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81000" y="4519075"/>
            <a:ext cx="75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https://docs.opencv.org/master/d1/dfb/intro.html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</a:t>
            </a:r>
            <a:r>
              <a:rPr lang="ja" sz="2000"/>
              <a:t>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・入門的なところでよく扱われるのが、顔検出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・ぼかし処理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・検出　(線、円)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　・動画編集等　( ex. mpgの拡張子変更等 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2000"/>
              <a:t>　・物体検出　　　等々</a:t>
            </a:r>
            <a:endParaRPr sz="2000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＜</a:t>
            </a:r>
            <a:r>
              <a:rPr lang="ja" sz="2000"/>
              <a:t>平滑化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81000" y="4519075"/>
            <a:ext cx="75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https://docs.opencv.org/3.4/dc/dd3/tutorial_gausian_median_blur_bilateral_filter.html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5200" y="1722427"/>
            <a:ext cx="2590800" cy="274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5325" y="1838100"/>
            <a:ext cx="2590801" cy="25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652752" y="2833225"/>
            <a:ext cx="736200" cy="7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＜</a:t>
            </a:r>
            <a:r>
              <a:rPr lang="ja" sz="2000"/>
              <a:t>膨張・収縮処理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281000" y="4519075"/>
            <a:ext cx="59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https://docs.opencv.org/3.4/db/df6/tutorial_erosion_dilatation.html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000" y="2173000"/>
            <a:ext cx="1066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8650" y="2173000"/>
            <a:ext cx="10668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1475" y="2173000"/>
            <a:ext cx="10668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976850" y="3707375"/>
            <a:ext cx="15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Lato"/>
                <a:ea typeface="Lato"/>
                <a:cs typeface="Lato"/>
                <a:sym typeface="Lato"/>
              </a:rPr>
              <a:t>オリジナル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5470025" y="3707375"/>
            <a:ext cx="15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Lato"/>
                <a:ea typeface="Lato"/>
                <a:cs typeface="Lato"/>
                <a:sym typeface="Lato"/>
              </a:rPr>
              <a:t>収縮 (erosion)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177200" y="3707375"/>
            <a:ext cx="15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Lato"/>
                <a:ea typeface="Lato"/>
                <a:cs typeface="Lato"/>
                <a:sym typeface="Lato"/>
              </a:rPr>
              <a:t>膨張 (dilation)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6009850" y="4058600"/>
            <a:ext cx="284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latin typeface="Lato"/>
                <a:ea typeface="Lato"/>
                <a:cs typeface="Lato"/>
                <a:sym typeface="Lato"/>
              </a:rPr>
              <a:t>※erosionは侵食という意味だそうです。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313475" y="792475"/>
            <a:ext cx="8514900" cy="4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2-2. 何ができるのか　(</a:t>
            </a:r>
            <a:r>
              <a:rPr lang="ja" sz="2000" u="sng">
                <a:solidFill>
                  <a:schemeClr val="hlink"/>
                </a:solidFill>
                <a:hlinkClick r:id="rId3"/>
              </a:rPr>
              <a:t>https://opencv.org/</a:t>
            </a:r>
            <a:r>
              <a:rPr lang="ja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/>
              <a:t>＜</a:t>
            </a:r>
            <a:r>
              <a:rPr lang="ja" sz="2000"/>
              <a:t>コントラスト変更</a:t>
            </a:r>
            <a:r>
              <a:rPr lang="ja" sz="2000"/>
              <a:t>＞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0" y="0"/>
            <a:ext cx="9144000" cy="575700"/>
          </a:xfrm>
          <a:prstGeom prst="rect">
            <a:avLst/>
          </a:prstGeom>
          <a:solidFill>
            <a:srgbClr val="B7B7B7">
              <a:alpha val="4926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2200"/>
              <a:t>　2. OpenCVの御紹介</a:t>
            </a:r>
            <a:endParaRPr sz="2200"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501675" y="668900"/>
            <a:ext cx="1354800" cy="153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075" y="792475"/>
            <a:ext cx="1020776" cy="135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281000" y="4519075"/>
            <a:ext cx="59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https://pystyle.info/opencv-change-contrast-and-brightness/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3975" y="1786575"/>
            <a:ext cx="3821501" cy="27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3875" y="2653702"/>
            <a:ext cx="2077775" cy="1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